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3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25" r:id="rId2"/>
    <p:sldMasterId id="2147483827" r:id="rId3"/>
    <p:sldMasterId id="2147483829" r:id="rId4"/>
    <p:sldMasterId id="2147483831" r:id="rId5"/>
    <p:sldMasterId id="2147483833" r:id="rId6"/>
    <p:sldMasterId id="2147484361" r:id="rId7"/>
  </p:sldMasterIdLst>
  <p:notesMasterIdLst>
    <p:notesMasterId r:id="rId27"/>
  </p:notesMasterIdLst>
  <p:handoutMasterIdLst>
    <p:handoutMasterId r:id="rId28"/>
  </p:handoutMasterIdLst>
  <p:sldIdLst>
    <p:sldId id="315" r:id="rId8"/>
    <p:sldId id="257" r:id="rId9"/>
    <p:sldId id="305" r:id="rId10"/>
    <p:sldId id="306" r:id="rId11"/>
    <p:sldId id="304" r:id="rId12"/>
    <p:sldId id="307" r:id="rId13"/>
    <p:sldId id="316" r:id="rId14"/>
    <p:sldId id="317" r:id="rId15"/>
    <p:sldId id="318" r:id="rId16"/>
    <p:sldId id="292" r:id="rId17"/>
    <p:sldId id="294" r:id="rId18"/>
    <p:sldId id="296" r:id="rId19"/>
    <p:sldId id="310" r:id="rId20"/>
    <p:sldId id="312" r:id="rId21"/>
    <p:sldId id="319" r:id="rId22"/>
    <p:sldId id="311" r:id="rId23"/>
    <p:sldId id="300" r:id="rId24"/>
    <p:sldId id="309" r:id="rId25"/>
    <p:sldId id="302" r:id="rId26"/>
  </p:sldIdLst>
  <p:sldSz cx="9144000" cy="6858000" type="screen4x3"/>
  <p:notesSz cx="6759575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00"/>
    <a:srgbClr val="E3FA06"/>
    <a:srgbClr val="FFFFCC"/>
    <a:srgbClr val="F9F907"/>
    <a:srgbClr val="9999FF"/>
    <a:srgbClr val="CC0000"/>
    <a:srgbClr val="CCFF99"/>
    <a:srgbClr val="9900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393" autoAdjust="0"/>
  </p:normalViewPr>
  <p:slideViewPr>
    <p:cSldViewPr>
      <p:cViewPr varScale="1">
        <p:scale>
          <a:sx n="104" d="100"/>
          <a:sy n="104" d="100"/>
        </p:scale>
        <p:origin x="-1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463084909757506E-2"/>
          <c:y val="5.9128513194227961E-2"/>
          <c:w val="0.77634719879609326"/>
          <c:h val="0.73470794856201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582157538051327"/>
                  <c:y val="2.48019317298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723001792071413"/>
                  <c:y val="4.409232307521386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3072,7</a:t>
                    </a:r>
                    <a:r>
                      <a:rPr lang="ru-RU" b="1" dirty="0" smtClean="0"/>
                      <a:t>-97,9%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 2016 г.</c:v>
                </c:pt>
                <c:pt idx="1">
                  <c:v>  2017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3139.8</c:v>
                </c:pt>
                <c:pt idx="1">
                  <c:v>3072.7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Промышленность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6.4413132840312429E-2"/>
                  <c:y val="-4.1336552883013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283239060394141E-2"/>
                  <c:y val="-3.0313472114209532E-2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1697,6</a:t>
                    </a:r>
                    <a:r>
                      <a:rPr lang="ru-RU" b="1" smtClean="0"/>
                      <a:t>-98,1%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 2016 г.</c:v>
                </c:pt>
                <c:pt idx="1">
                  <c:v>  2017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1729.6</c:v>
                </c:pt>
                <c:pt idx="1">
                  <c:v>1697.6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с/х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5.2143964680252917E-2"/>
                  <c:y val="-4.9603863459615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014070900334637E-2"/>
                  <c:y val="-3.5825012498611267E-2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1030,6</a:t>
                    </a:r>
                    <a:r>
                      <a:rPr lang="ru-RU" b="1" smtClean="0"/>
                      <a:t>-101%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 2016 г.</c:v>
                </c:pt>
                <c:pt idx="1">
                  <c:v>  2017 г.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1020.7</c:v>
                </c:pt>
                <c:pt idx="1">
                  <c:v>1030.5999999999999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277184"/>
        <c:axId val="42212096"/>
        <c:axId val="0"/>
      </c:bar3DChart>
      <c:catAx>
        <c:axId val="85277184"/>
        <c:scaling>
          <c:orientation val="minMax"/>
        </c:scaling>
        <c:delete val="0"/>
        <c:axPos val="b"/>
        <c:majorTickMark val="out"/>
        <c:minorTickMark val="none"/>
        <c:tickLblPos val="nextTo"/>
        <c:crossAx val="42212096"/>
        <c:crosses val="autoZero"/>
        <c:auto val="1"/>
        <c:lblAlgn val="ctr"/>
        <c:lblOffset val="100"/>
        <c:noMultiLvlLbl val="0"/>
      </c:catAx>
      <c:valAx>
        <c:axId val="42212096"/>
        <c:scaling>
          <c:orientation val="minMax"/>
          <c:max val="3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277184"/>
        <c:crosses val="autoZero"/>
        <c:crossBetween val="between"/>
        <c:majorUnit val="500"/>
      </c:valAx>
    </c:plotArea>
    <c:legend>
      <c:legendPos val="b"/>
      <c:layout>
        <c:manualLayout>
          <c:xMode val="edge"/>
          <c:yMode val="edge"/>
          <c:x val="0.14644471870275283"/>
          <c:y val="0.90697843468781247"/>
          <c:w val="0.68717304357486853"/>
          <c:h val="7.648694415898232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3.6247222006333679E-2"/>
                  <c:y val="-2.6905111002568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0118921248122179"/>
                  <c:y val="2.708208645250729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1,2-42,9%</a:t>
                    </a:r>
                    <a:endParaRPr lang="en-US" sz="16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2.8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2339968"/>
        <c:axId val="42222144"/>
        <c:axId val="0"/>
      </c:bar3DChart>
      <c:catAx>
        <c:axId val="152339968"/>
        <c:scaling>
          <c:orientation val="minMax"/>
        </c:scaling>
        <c:delete val="0"/>
        <c:axPos val="b"/>
        <c:majorTickMark val="out"/>
        <c:minorTickMark val="none"/>
        <c:tickLblPos val="nextTo"/>
        <c:crossAx val="42222144"/>
        <c:crosses val="autoZero"/>
        <c:auto val="1"/>
        <c:lblAlgn val="ctr"/>
        <c:lblOffset val="100"/>
        <c:noMultiLvlLbl val="0"/>
      </c:catAx>
      <c:valAx>
        <c:axId val="42222144"/>
        <c:scaling>
          <c:orientation val="minMax"/>
          <c:max val="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2339968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49375342529197"/>
          <c:y val="0.1311277344411641"/>
          <c:w val="0.81136434685953795"/>
          <c:h val="0.767961119074201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0.18326566371544792"/>
                  <c:y val="1.7753036547851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9866886399950609"/>
                  <c:y val="2.454121673183853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217,3-75,8%</a:t>
                    </a:r>
                    <a:endParaRPr lang="en-US" sz="16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286.60000000000002</c:v>
                </c:pt>
                <c:pt idx="1">
                  <c:v>217.3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2436224"/>
        <c:axId val="42223872"/>
        <c:axId val="0"/>
      </c:bar3DChart>
      <c:catAx>
        <c:axId val="152436224"/>
        <c:scaling>
          <c:orientation val="minMax"/>
        </c:scaling>
        <c:delete val="0"/>
        <c:axPos val="b"/>
        <c:majorTickMark val="out"/>
        <c:minorTickMark val="none"/>
        <c:tickLblPos val="nextTo"/>
        <c:crossAx val="42223872"/>
        <c:crosses val="autoZero"/>
        <c:auto val="1"/>
        <c:lblAlgn val="ctr"/>
        <c:lblOffset val="100"/>
        <c:noMultiLvlLbl val="0"/>
      </c:catAx>
      <c:valAx>
        <c:axId val="42223872"/>
        <c:scaling>
          <c:orientation val="minMax"/>
          <c:max val="28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2436224"/>
        <c:crosses val="autoZero"/>
        <c:crossBetween val="between"/>
        <c:majorUnit val="7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109999743647306"/>
          <c:y val="4.1010489575232373E-2"/>
          <c:w val="0.83096690247121607"/>
          <c:h val="0.830887617425224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1200476986044432"/>
                  <c:y val="-2.4510239104137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933072895640671"/>
                  <c:y val="-1.225511955206863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7756-120,8%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2016 г.</c:v>
                </c:pt>
                <c:pt idx="1">
                  <c:v> 2017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6420</c:v>
                </c:pt>
                <c:pt idx="1">
                  <c:v>7756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7900</a:t>
                    </a:r>
                    <a:r>
                      <a:rPr lang="ru-RU" dirty="0" smtClean="0"/>
                      <a:t> – 83,4%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2016 г.</c:v>
                </c:pt>
                <c:pt idx="1">
                  <c:v> 2017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4597888"/>
        <c:axId val="32997952"/>
        <c:axId val="0"/>
      </c:bar3DChart>
      <c:catAx>
        <c:axId val="154597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997952"/>
        <c:crosses val="autoZero"/>
        <c:auto val="1"/>
        <c:lblAlgn val="ctr"/>
        <c:lblOffset val="100"/>
        <c:noMultiLvlLbl val="0"/>
      </c:catAx>
      <c:valAx>
        <c:axId val="32997952"/>
        <c:scaling>
          <c:orientation val="minMax"/>
          <c:max val="8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597888"/>
        <c:crosses val="autoZero"/>
        <c:crossBetween val="between"/>
        <c:majorUnit val="2000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993475374365092E-2"/>
          <c:y val="4.1016261155625039E-2"/>
          <c:w val="0.89837045473862265"/>
          <c:h val="0.852648112628008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4689404160962496"/>
                  <c:y val="-2.0749328505983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0631185619329348"/>
                  <c:y val="-5.187332126495749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1337,1-105,8%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 2016 г.</c:v>
                </c:pt>
                <c:pt idx="1">
                  <c:v> 2017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1264.2</c:v>
                </c:pt>
                <c:pt idx="1">
                  <c:v>1337.1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3084416"/>
        <c:axId val="33001984"/>
        <c:axId val="0"/>
      </c:bar3DChart>
      <c:catAx>
        <c:axId val="33084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001984"/>
        <c:crosses val="autoZero"/>
        <c:auto val="1"/>
        <c:lblAlgn val="ctr"/>
        <c:lblOffset val="100"/>
        <c:noMultiLvlLbl val="0"/>
      </c:catAx>
      <c:valAx>
        <c:axId val="33001984"/>
        <c:scaling>
          <c:orientation val="minMax"/>
          <c:max val="14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084416"/>
        <c:crosses val="autoZero"/>
        <c:crossBetween val="between"/>
        <c:majorUnit val="350"/>
      </c:valAx>
      <c:spPr>
        <a:noFill/>
        <a:ln w="25384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74192836231625"/>
          <c:y val="4.3609942032584614E-2"/>
          <c:w val="0.8520024539847928"/>
          <c:h val="0.8656164429442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5228235933642451"/>
                  <c:y val="7.78099818974362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930672085370458"/>
                  <c:y val="3.371765882222236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26</a:t>
                    </a:r>
                    <a:r>
                      <a:rPr lang="ru-RU" b="1" dirty="0" smtClean="0"/>
                      <a:t>746,6- 104,3%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г.</c:v>
                </c:pt>
                <c:pt idx="1">
                  <c:v>2017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25639.200000000001</c:v>
                </c:pt>
                <c:pt idx="1">
                  <c:v>26746.6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3085440"/>
        <c:axId val="33004288"/>
        <c:axId val="0"/>
      </c:bar3DChart>
      <c:catAx>
        <c:axId val="3308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004288"/>
        <c:crosses val="autoZero"/>
        <c:auto val="1"/>
        <c:lblAlgn val="ctr"/>
        <c:lblOffset val="100"/>
        <c:noMultiLvlLbl val="0"/>
      </c:catAx>
      <c:valAx>
        <c:axId val="33004288"/>
        <c:scaling>
          <c:orientation val="minMax"/>
          <c:max val="3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085440"/>
        <c:crosses val="autoZero"/>
        <c:crossBetween val="between"/>
        <c:majorUnit val="6000"/>
      </c:valAx>
      <c:spPr>
        <a:noFill/>
        <a:ln w="25384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92934969283839"/>
          <c:y val="4.4931133303749711E-2"/>
          <c:w val="0.86226874821267563"/>
          <c:h val="0.76921594264692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2016 г.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4">
                  <c:v>район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32182.2</c:v>
                </c:pt>
                <c:pt idx="1">
                  <c:v>21302.5</c:v>
                </c:pt>
                <c:pt idx="2">
                  <c:v>20278.8</c:v>
                </c:pt>
                <c:pt idx="4">
                  <c:v>25639.200000000001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2017 г.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8.551557023020076E-2"/>
                  <c:y val="5.3784363576590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311008230044882E-2"/>
                  <c:y val="5.00158118135524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101716167169401E-2"/>
                  <c:y val="-1.88114689466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151757646144899E-2"/>
                  <c:y val="-7.57082747554632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6276806441341278E-2"/>
                  <c:y val="-9.55066923461191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4">
                  <c:v>район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31842.3</c:v>
                </c:pt>
                <c:pt idx="1">
                  <c:v>23246.3</c:v>
                </c:pt>
                <c:pt idx="2">
                  <c:v>21984.400000000001</c:v>
                </c:pt>
                <c:pt idx="4">
                  <c:v>26746.6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4598912"/>
        <c:axId val="90368832"/>
        <c:axId val="0"/>
      </c:bar3DChart>
      <c:catAx>
        <c:axId val="154598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368832"/>
        <c:crosses val="autoZero"/>
        <c:auto val="1"/>
        <c:lblAlgn val="ctr"/>
        <c:lblOffset val="100"/>
        <c:noMultiLvlLbl val="0"/>
      </c:catAx>
      <c:valAx>
        <c:axId val="90368832"/>
        <c:scaling>
          <c:orientation val="minMax"/>
          <c:max val="3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598912"/>
        <c:crosses val="autoZero"/>
        <c:crossBetween val="between"/>
        <c:majorUnit val="6000"/>
      </c:valAx>
      <c:spPr>
        <a:noFill/>
        <a:ln w="25385">
          <a:noFill/>
        </a:ln>
      </c:spPr>
    </c:plotArea>
    <c:legend>
      <c:legendPos val="b"/>
      <c:layout>
        <c:manualLayout>
          <c:xMode val="edge"/>
          <c:yMode val="edge"/>
          <c:x val="5.2338936740035487E-2"/>
          <c:y val="0.92196944984583484"/>
          <c:w val="0.90538989325648966"/>
          <c:h val="7.529242429567102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140914758068406E-2"/>
          <c:y val="7.0136675698822079E-2"/>
          <c:w val="0.88626249720850325"/>
          <c:h val="0.75982529808749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3227696922564158"/>
                  <c:y val="-1.2224590562847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9269978232871246"/>
                  <c:y val="-7.3347543377082604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899- 99,2%*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г.</c:v>
                </c:pt>
                <c:pt idx="1">
                  <c:v>2017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885.9</c:v>
                </c:pt>
                <c:pt idx="1">
                  <c:v>899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195,3</a:t>
                    </a:r>
                    <a:r>
                      <a:rPr lang="ru-RU" smtClean="0"/>
                      <a:t> – 80,5%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г.</c:v>
                </c:pt>
                <c:pt idx="1">
                  <c:v>2017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3134592"/>
        <c:axId val="90369408"/>
        <c:axId val="0"/>
      </c:bar3DChart>
      <c:catAx>
        <c:axId val="33134592"/>
        <c:scaling>
          <c:orientation val="minMax"/>
        </c:scaling>
        <c:delete val="0"/>
        <c:axPos val="b"/>
        <c:majorTickMark val="out"/>
        <c:minorTickMark val="none"/>
        <c:tickLblPos val="nextTo"/>
        <c:crossAx val="90369408"/>
        <c:crosses val="autoZero"/>
        <c:auto val="1"/>
        <c:lblAlgn val="ctr"/>
        <c:lblOffset val="100"/>
        <c:noMultiLvlLbl val="0"/>
      </c:catAx>
      <c:valAx>
        <c:axId val="90369408"/>
        <c:scaling>
          <c:orientation val="minMax"/>
          <c:max val="9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134592"/>
        <c:crosses val="autoZero"/>
        <c:crossBetween val="between"/>
        <c:majorUnit val="18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140914758068406E-2"/>
          <c:y val="7.0136675698822079E-2"/>
          <c:w val="0.88626249720850325"/>
          <c:h val="0.75982529808749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7.1857314873332565E-2"/>
                  <c:y val="-6.4841651581196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71100345891455E-3"/>
                  <c:y val="-5.44669873282053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</a:t>
                    </a:r>
                    <a:r>
                      <a:rPr lang="ru-RU" b="1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01.01.2017 г.</c:v>
                </c:pt>
                <c:pt idx="1">
                  <c:v>01.01.2018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1.6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8.0212816602789783E-2"/>
                  <c:y val="-4.1498657011966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817411760309348E-2"/>
                  <c:y val="-4.1498657011966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01.01.2017 г.</c:v>
                </c:pt>
                <c:pt idx="1">
                  <c:v>01.01.2018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1.4</c:v>
                </c:pt>
                <c:pt idx="1">
                  <c:v>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4608640"/>
        <c:axId val="85397440"/>
        <c:axId val="0"/>
      </c:bar3DChart>
      <c:catAx>
        <c:axId val="34608640"/>
        <c:scaling>
          <c:orientation val="minMax"/>
        </c:scaling>
        <c:delete val="0"/>
        <c:axPos val="b"/>
        <c:majorTickMark val="out"/>
        <c:minorTickMark val="none"/>
        <c:tickLblPos val="nextTo"/>
        <c:crossAx val="85397440"/>
        <c:crosses val="autoZero"/>
        <c:auto val="1"/>
        <c:lblAlgn val="ctr"/>
        <c:lblOffset val="100"/>
        <c:noMultiLvlLbl val="0"/>
      </c:catAx>
      <c:valAx>
        <c:axId val="85397440"/>
        <c:scaling>
          <c:orientation val="minMax"/>
          <c:max val="1.6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608640"/>
        <c:crosses val="autoZero"/>
        <c:crossBetween val="between"/>
        <c:majorUnit val="0.4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372064324007574E-2"/>
          <c:y val="4.3338526111477808E-2"/>
          <c:w val="0.8896077178788413"/>
          <c:h val="0.793301969715783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ЮЛ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65969419035745E-3"/>
                  <c:y val="-6.955408710456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991470083570958E-3"/>
                  <c:y val="-3.974519263117869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359(-40)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01.01.2017 г.</c:v>
                </c:pt>
                <c:pt idx="1">
                  <c:v>01.01.2018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399</c:v>
                </c:pt>
                <c:pt idx="1">
                  <c:v>359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ИП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9.961598916992756E-2"/>
                  <c:y val="-2.4840745394486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554306723121298"/>
                  <c:y val="-1.2420372697243337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6</a:t>
                    </a:r>
                    <a:r>
                      <a:rPr lang="ru-RU" b="1" dirty="0" smtClean="0"/>
                      <a:t>39(+64)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01.01.2017 г.</c:v>
                </c:pt>
                <c:pt idx="1">
                  <c:v>01.01.2018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575</c:v>
                </c:pt>
                <c:pt idx="1">
                  <c:v>639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0846848"/>
        <c:axId val="85400896"/>
        <c:axId val="0"/>
      </c:bar3DChart>
      <c:catAx>
        <c:axId val="40846848"/>
        <c:scaling>
          <c:orientation val="minMax"/>
        </c:scaling>
        <c:delete val="0"/>
        <c:axPos val="b"/>
        <c:majorTickMark val="out"/>
        <c:minorTickMark val="none"/>
        <c:tickLblPos val="nextTo"/>
        <c:crossAx val="85400896"/>
        <c:crosses val="autoZero"/>
        <c:auto val="1"/>
        <c:lblAlgn val="ctr"/>
        <c:lblOffset val="100"/>
        <c:noMultiLvlLbl val="0"/>
      </c:catAx>
      <c:valAx>
        <c:axId val="85400896"/>
        <c:scaling>
          <c:orientation val="minMax"/>
          <c:max val="6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846848"/>
        <c:crosses val="autoZero"/>
        <c:crossBetween val="between"/>
        <c:majorUnit val="100"/>
      </c:valAx>
    </c:plotArea>
    <c:legend>
      <c:legendPos val="b"/>
      <c:layout>
        <c:manualLayout>
          <c:xMode val="edge"/>
          <c:yMode val="edge"/>
          <c:x val="5.1814942855632047E-2"/>
          <c:y val="0.92142583115764931"/>
          <c:w val="0.9"/>
          <c:h val="7.581839865014998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599733360183457E-2"/>
          <c:y val="8.4540013670253822E-2"/>
          <c:w val="0.88686605002100061"/>
          <c:h val="0.729642251310226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Районный бюджет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1602259206529715"/>
                  <c:y val="-2.9808894473384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6088466099721205"/>
                  <c:y val="-3.47770435522813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320,9-98,9%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324.5</c:v>
                </c:pt>
                <c:pt idx="1">
                  <c:v>320.89999999999998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 поселений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3.7127229460895091E-2"/>
                  <c:y val="-4.7197416249524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4254458921790181E-2"/>
                  <c:y val="-4.22292671706273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28,3-105,9%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26.7</c:v>
                </c:pt>
                <c:pt idx="1">
                  <c:v>28.3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4070784"/>
        <c:axId val="134088384"/>
        <c:axId val="0"/>
      </c:bar3DChart>
      <c:catAx>
        <c:axId val="134070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4088384"/>
        <c:crosses val="autoZero"/>
        <c:auto val="1"/>
        <c:lblAlgn val="ctr"/>
        <c:lblOffset val="100"/>
        <c:noMultiLvlLbl val="0"/>
      </c:catAx>
      <c:valAx>
        <c:axId val="134088384"/>
        <c:scaling>
          <c:orientation val="minMax"/>
          <c:max val="3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070784"/>
        <c:crosses val="autoZero"/>
        <c:crossBetween val="between"/>
        <c:majorUnit val="50"/>
        <c:minorUnit val="12"/>
      </c:valAx>
      <c:spPr>
        <a:noFill/>
        <a:ln w="25384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853602241093548E-2"/>
          <c:y val="3.7392865762592528E-2"/>
          <c:w val="0.91514639775890649"/>
          <c:h val="0.8473118279569892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3591839963909733"/>
                  <c:y val="1.70085109517400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8249945214239269"/>
                  <c:y val="1.417353591764487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41</a:t>
                    </a:r>
                    <a:r>
                      <a:rPr lang="ru-RU" b="1" dirty="0" smtClean="0"/>
                      <a:t>5</a:t>
                    </a:r>
                    <a:r>
                      <a:rPr lang="en-US" b="1" dirty="0" smtClean="0"/>
                      <a:t>1,3</a:t>
                    </a:r>
                    <a:r>
                      <a:rPr lang="ru-RU" b="1" dirty="0" smtClean="0"/>
                      <a:t>-95,1%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 2016 г.</c:v>
                </c:pt>
                <c:pt idx="2">
                  <c:v>2017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4363.6000000000004</c:v>
                </c:pt>
                <c:pt idx="2">
                  <c:v>4141.3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85278208"/>
        <c:axId val="42233216"/>
        <c:axId val="0"/>
      </c:bar3DChart>
      <c:catAx>
        <c:axId val="8527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422332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2233216"/>
        <c:scaling>
          <c:orientation val="minMax"/>
          <c:max val="45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5278208"/>
        <c:crosses val="autoZero"/>
        <c:crossBetween val="between"/>
        <c:majorUnit val="9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409">
          <a:noFill/>
        </a:ln>
      </c:spPr>
    </c:sideWall>
    <c:backWall>
      <c:thickness val="0"/>
      <c:spPr>
        <a:noFill/>
        <a:ln w="25409">
          <a:noFill/>
        </a:ln>
      </c:spPr>
    </c:backWall>
    <c:plotArea>
      <c:layout>
        <c:manualLayout>
          <c:layoutTarget val="inner"/>
          <c:xMode val="edge"/>
          <c:yMode val="edge"/>
          <c:x val="6.0844621781719524E-2"/>
          <c:y val="5.9942161546847943E-2"/>
          <c:w val="0.53300635689720044"/>
          <c:h val="0.9164646337074348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3"/>
            <c:bubble3D val="0"/>
            <c:spPr>
              <a:solidFill>
                <a:srgbClr val="9999FF"/>
              </a:solidFill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bubble3D val="0"/>
          </c:dPt>
          <c:dPt>
            <c:idx val="7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bubble3D val="0"/>
            <c:spPr>
              <a:solidFill>
                <a:srgbClr val="C00000"/>
              </a:solidFill>
            </c:spPr>
          </c:dPt>
          <c:dPt>
            <c:idx val="9"/>
            <c:bubble3D val="0"/>
            <c:spPr>
              <a:solidFill>
                <a:srgbClr val="F9F907"/>
              </a:solidFill>
            </c:spPr>
          </c:dPt>
          <c:dPt>
            <c:idx val="10"/>
            <c:bubble3D val="0"/>
            <c:spPr>
              <a:solidFill>
                <a:srgbClr val="00B0F0"/>
              </a:solidFill>
              <a:ln w="9528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bubble3D val="0"/>
            <c:spPr>
              <a:solidFill>
                <a:srgbClr val="FF0000"/>
              </a:solidFill>
            </c:spPr>
          </c:dPt>
          <c:dLbls>
            <c:dLbl>
              <c:idx val="3"/>
              <c:layout>
                <c:manualLayout>
                  <c:x val="-4.5154793717395621E-3"/>
                  <c:y val="1.127108317834925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0958491435621789E-3"/>
                  <c:y val="6.14358205605083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7.166376916655815E-3"/>
                  <c:y val="-1.027003302764060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3.106208131523501E-2"/>
                  <c:y val="-5.47862021419867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1.3772857195151884E-2"/>
                  <c:y val="6.826580837555312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2.7300512068383002E-3"/>
                  <c:y val="1.054639902520361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Лист1!$A$1:$L$1</c:f>
              <c:strCache>
                <c:ptCount val="12"/>
                <c:pt idx="0">
                  <c:v>Бектышское  -118,5%</c:v>
                </c:pt>
                <c:pt idx="1">
                  <c:v>Белоносовское - 119,5%</c:v>
                </c:pt>
                <c:pt idx="2">
                  <c:v>Белоусовское  - 123,5%</c:v>
                </c:pt>
                <c:pt idx="3">
                  <c:v>Каратабанское - 115,5% </c:v>
                </c:pt>
                <c:pt idx="4">
                  <c:v>Лебедевское  - 102,8%</c:v>
                </c:pt>
                <c:pt idx="5">
                  <c:v>Новобатуринское  -94,2%</c:v>
                </c:pt>
                <c:pt idx="6">
                  <c:v>Печенкинское - 90,8% </c:v>
                </c:pt>
                <c:pt idx="7">
                  <c:v>Пискловское  - 95%</c:v>
                </c:pt>
                <c:pt idx="8">
                  <c:v>Селезянское - 104%</c:v>
                </c:pt>
                <c:pt idx="9">
                  <c:v>Еманжелинское  - 130,8%</c:v>
                </c:pt>
                <c:pt idx="10">
                  <c:v>Еткульское  - 104%</c:v>
                </c:pt>
                <c:pt idx="11">
                  <c:v>Коелгинское - 90,7%</c:v>
                </c:pt>
              </c:strCache>
            </c:strRef>
          </c:cat>
          <c:val>
            <c:numRef>
              <c:f>Лист1!$A$2:$L$2</c:f>
              <c:numCache>
                <c:formatCode>General</c:formatCode>
                <c:ptCount val="12"/>
                <c:pt idx="0">
                  <c:v>351.8</c:v>
                </c:pt>
                <c:pt idx="1">
                  <c:v>1487.3</c:v>
                </c:pt>
                <c:pt idx="2">
                  <c:v>693.7</c:v>
                </c:pt>
                <c:pt idx="3">
                  <c:v>1822.7</c:v>
                </c:pt>
                <c:pt idx="4">
                  <c:v>625.20000000000005</c:v>
                </c:pt>
                <c:pt idx="5">
                  <c:v>903.9</c:v>
                </c:pt>
                <c:pt idx="6">
                  <c:v>1394.9</c:v>
                </c:pt>
                <c:pt idx="7">
                  <c:v>563.5</c:v>
                </c:pt>
                <c:pt idx="8">
                  <c:v>1992.5</c:v>
                </c:pt>
                <c:pt idx="9">
                  <c:v>5293.9</c:v>
                </c:pt>
                <c:pt idx="10">
                  <c:v>8142.6</c:v>
                </c:pt>
                <c:pt idx="11">
                  <c:v>5041.3999999999996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601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1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1" baseline="0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601" baseline="0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601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11"/>
        <c:txPr>
          <a:bodyPr/>
          <a:lstStyle/>
          <a:p>
            <a:pPr>
              <a:defRPr sz="1601"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9913099000887557"/>
          <c:y val="8.9041557108959155E-2"/>
          <c:w val="0.29940415715752539"/>
          <c:h val="0.77423683704226254"/>
        </c:manualLayout>
      </c:layout>
      <c:overlay val="0"/>
      <c:txPr>
        <a:bodyPr/>
        <a:lstStyle/>
        <a:p>
          <a:pPr>
            <a:defRPr sz="160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705202312138727E-2"/>
          <c:y val="2.5806451612903226E-2"/>
          <c:w val="0.90173410404624277"/>
          <c:h val="0.8473118279569892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2861827843543358"/>
                  <c:y val="3.3514142572329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303947054342718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23874,6</a:t>
                    </a:r>
                    <a:r>
                      <a:rPr lang="ru-RU" b="1" smtClean="0"/>
                      <a:t>-107,8%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2016 г.</c:v>
                </c:pt>
                <c:pt idx="2">
                  <c:v> 2017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22153</c:v>
                </c:pt>
                <c:pt idx="2">
                  <c:v>23874.6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85276160"/>
        <c:axId val="42237248"/>
        <c:axId val="0"/>
      </c:bar3DChart>
      <c:catAx>
        <c:axId val="85276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422372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2237248"/>
        <c:scaling>
          <c:orientation val="minMax"/>
          <c:max val="24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5276160"/>
        <c:crosses val="autoZero"/>
        <c:crossBetween val="between"/>
        <c:majorUnit val="60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26921082842646"/>
          <c:y val="7.0678179173311387E-2"/>
          <c:w val="0.77295373253645783"/>
          <c:h val="0.740116466253404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 КРС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729131948302036"/>
                  <c:y val="-1.138543058421819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72626189682628"/>
                  <c:y val="2.4841226421128421E-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6061</a:t>
                    </a:r>
                    <a:r>
                      <a:rPr lang="ru-RU" b="1" smtClean="0"/>
                      <a:t>-102,1%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01.01.2017 г.</c:v>
                </c:pt>
                <c:pt idx="1">
                  <c:v>на 01.01.2018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5937</c:v>
                </c:pt>
                <c:pt idx="1">
                  <c:v>6061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т.ч. коров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8.8184646150427787E-2"/>
                  <c:y val="-1.7388858494789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697441025071289"/>
                  <c:y val="-7.4523679263385264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3037</a:t>
                    </a:r>
                    <a:r>
                      <a:rPr lang="ru-RU" b="1" dirty="0" smtClean="0"/>
                      <a:t>-103,4%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01.01.2017 г.</c:v>
                </c:pt>
                <c:pt idx="1">
                  <c:v>на 01.01.2018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2937</c:v>
                </c:pt>
                <c:pt idx="1">
                  <c:v>3037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239296"/>
        <c:axId val="90370560"/>
        <c:axId val="0"/>
      </c:bar3DChart>
      <c:catAx>
        <c:axId val="85239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370560"/>
        <c:crosses val="autoZero"/>
        <c:auto val="1"/>
        <c:lblAlgn val="ctr"/>
        <c:lblOffset val="100"/>
        <c:noMultiLvlLbl val="0"/>
      </c:catAx>
      <c:valAx>
        <c:axId val="90370560"/>
        <c:scaling>
          <c:orientation val="minMax"/>
          <c:max val="6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239296"/>
        <c:crosses val="autoZero"/>
        <c:crossBetween val="between"/>
        <c:majorUnit val="1500"/>
      </c:valAx>
      <c:spPr>
        <a:noFill/>
        <a:ln w="25392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705202312138727E-2"/>
          <c:y val="7.5789199784157782E-2"/>
          <c:w val="0.90173410404624277"/>
          <c:h val="0.8012641273213171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0.11181822512840517"/>
                  <c:y val="2.8344867313658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6542958231894669"/>
                  <c:y val="-4.33390706414054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8148-104,4%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 2016 г.</c:v>
                </c:pt>
                <c:pt idx="2">
                  <c:v>2017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7801</c:v>
                </c:pt>
                <c:pt idx="2">
                  <c:v>8148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90254848"/>
        <c:axId val="90372288"/>
        <c:axId val="0"/>
      </c:bar3DChart>
      <c:catAx>
        <c:axId val="90254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903722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0372288"/>
        <c:scaling>
          <c:orientation val="minMax"/>
          <c:max val="8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90254848"/>
        <c:crosses val="autoZero"/>
        <c:crossBetween val="between"/>
        <c:majorUnit val="20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3.3244430138183158E-2"/>
                  <c:y val="-4.836577987061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9653379726494941"/>
                  <c:y val="-1.197281498636903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72-119,6%</a:t>
                    </a:r>
                    <a:endParaRPr lang="en-US" sz="16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60.2</c:v>
                </c:pt>
                <c:pt idx="1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263040"/>
        <c:axId val="104751680"/>
        <c:axId val="0"/>
      </c:bar3DChart>
      <c:catAx>
        <c:axId val="90263040"/>
        <c:scaling>
          <c:orientation val="minMax"/>
        </c:scaling>
        <c:delete val="0"/>
        <c:axPos val="b"/>
        <c:majorTickMark val="out"/>
        <c:minorTickMark val="none"/>
        <c:tickLblPos val="nextTo"/>
        <c:crossAx val="104751680"/>
        <c:crosses val="autoZero"/>
        <c:auto val="1"/>
        <c:lblAlgn val="ctr"/>
        <c:lblOffset val="100"/>
        <c:noMultiLvlLbl val="0"/>
      </c:catAx>
      <c:valAx>
        <c:axId val="104751680"/>
        <c:scaling>
          <c:orientation val="minMax"/>
          <c:max val="7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263040"/>
        <c:crosses val="autoZero"/>
        <c:crossBetween val="between"/>
        <c:majorUnit val="1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0.03"/>
                  <c:y val="-1.8518518518518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288240763525929"/>
                  <c:y val="-5.7315680202200004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21,8-114,7%</a:t>
                    </a:r>
                    <a:endParaRPr lang="en-US" sz="16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19</c:v>
                </c:pt>
                <c:pt idx="1">
                  <c:v>21.8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402816"/>
        <c:axId val="104753408"/>
        <c:axId val="0"/>
      </c:bar3DChart>
      <c:catAx>
        <c:axId val="90402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04753408"/>
        <c:crosses val="autoZero"/>
        <c:auto val="1"/>
        <c:lblAlgn val="ctr"/>
        <c:lblOffset val="100"/>
        <c:noMultiLvlLbl val="0"/>
      </c:catAx>
      <c:valAx>
        <c:axId val="104753408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402816"/>
        <c:crosses val="autoZero"/>
        <c:crossBetween val="between"/>
        <c:maj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0.03"/>
                  <c:y val="-1.8518518518518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914270842334389E-2"/>
                  <c:y val="-4.280560677595854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3,9-78%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5</c:v>
                </c:pt>
                <c:pt idx="1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405888"/>
        <c:axId val="104755712"/>
        <c:axId val="0"/>
      </c:bar3DChart>
      <c:catAx>
        <c:axId val="90405888"/>
        <c:scaling>
          <c:orientation val="minMax"/>
        </c:scaling>
        <c:delete val="0"/>
        <c:axPos val="b"/>
        <c:majorTickMark val="out"/>
        <c:minorTickMark val="none"/>
        <c:tickLblPos val="nextTo"/>
        <c:crossAx val="104755712"/>
        <c:crosses val="autoZero"/>
        <c:auto val="1"/>
        <c:lblAlgn val="ctr"/>
        <c:lblOffset val="100"/>
        <c:noMultiLvlLbl val="0"/>
      </c:catAx>
      <c:valAx>
        <c:axId val="104755712"/>
        <c:scaling>
          <c:orientation val="minMax"/>
          <c:max val="6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405888"/>
        <c:crosses val="autoZero"/>
        <c:crossBetween val="between"/>
        <c:majorUnit val="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0.14818472771834118"/>
                  <c:y val="6.6771681453383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818461017030508"/>
                  <c:y val="8.032484926718901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147-99,3%</a:t>
                    </a:r>
                    <a:endParaRPr lang="en-US" sz="16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148</c:v>
                </c:pt>
                <c:pt idx="1">
                  <c:v>147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406400"/>
        <c:axId val="104757440"/>
        <c:axId val="0"/>
      </c:bar3DChart>
      <c:catAx>
        <c:axId val="90406400"/>
        <c:scaling>
          <c:orientation val="minMax"/>
        </c:scaling>
        <c:delete val="0"/>
        <c:axPos val="b"/>
        <c:majorTickMark val="out"/>
        <c:minorTickMark val="none"/>
        <c:tickLblPos val="nextTo"/>
        <c:crossAx val="104757440"/>
        <c:crosses val="autoZero"/>
        <c:auto val="1"/>
        <c:lblAlgn val="ctr"/>
        <c:lblOffset val="100"/>
        <c:noMultiLvlLbl val="0"/>
      </c:catAx>
      <c:valAx>
        <c:axId val="104757440"/>
        <c:scaling>
          <c:orientation val="minMax"/>
          <c:max val="1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406400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  <cdr:relSizeAnchor xmlns:cdr="http://schemas.openxmlformats.org/drawingml/2006/chartDrawing">
    <cdr:from>
      <cdr:x>0.72208</cdr:x>
      <cdr:y>0.08213</cdr:y>
    </cdr:from>
    <cdr:to>
      <cdr:x>0.83833</cdr:x>
      <cdr:y>0.18675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986879" y="367983"/>
          <a:ext cx="963845" cy="468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(+347)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Прямоуг.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7463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8" name="Прямоуг.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9" name="Прямоуг.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7463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fld id="{6F58D0E2-27D3-43CC-A4BA-339BEC3FD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301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BA5C9-8BF4-43D8-BC6C-0DB513FFEC4F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687888"/>
            <a:ext cx="5407025" cy="44402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FF9E-FFD9-45E6-8600-01E94A2F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9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93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078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19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D0D49-FEA7-41B8-8BAC-40BA9D9DB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7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DE3C4-7290-4BC7-B549-39869F4F7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2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7ADDD-E301-4091-B717-4CFA73D1C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29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68217-BB15-4EB2-84B4-31AD291D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09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95 w 2780"/>
                <a:gd name="T1" fmla="*/ 18 h 953"/>
                <a:gd name="T2" fmla="*/ 2705 w 2780"/>
                <a:gd name="T3" fmla="*/ 24 h 953"/>
                <a:gd name="T4" fmla="*/ 2638 w 2780"/>
                <a:gd name="T5" fmla="*/ 102 h 953"/>
                <a:gd name="T6" fmla="*/ 2535 w 2780"/>
                <a:gd name="T7" fmla="*/ 156 h 953"/>
                <a:gd name="T8" fmla="*/ 2529 w 2780"/>
                <a:gd name="T9" fmla="*/ 222 h 953"/>
                <a:gd name="T10" fmla="*/ 2511 w 2780"/>
                <a:gd name="T11" fmla="*/ 246 h 953"/>
                <a:gd name="T12" fmla="*/ 2493 w 2780"/>
                <a:gd name="T13" fmla="*/ 252 h 953"/>
                <a:gd name="T14" fmla="*/ 2421 w 2780"/>
                <a:gd name="T15" fmla="*/ 210 h 953"/>
                <a:gd name="T16" fmla="*/ 2281 w 2780"/>
                <a:gd name="T17" fmla="*/ 192 h 953"/>
                <a:gd name="T18" fmla="*/ 2257 w 2780"/>
                <a:gd name="T19" fmla="*/ 186 h 953"/>
                <a:gd name="T20" fmla="*/ 2239 w 2780"/>
                <a:gd name="T21" fmla="*/ 192 h 953"/>
                <a:gd name="T22" fmla="*/ 2167 w 2780"/>
                <a:gd name="T23" fmla="*/ 228 h 953"/>
                <a:gd name="T24" fmla="*/ 2131 w 2780"/>
                <a:gd name="T25" fmla="*/ 240 h 953"/>
                <a:gd name="T26" fmla="*/ 2107 w 2780"/>
                <a:gd name="T27" fmla="*/ 246 h 953"/>
                <a:gd name="T28" fmla="*/ 2095 w 2780"/>
                <a:gd name="T29" fmla="*/ 258 h 953"/>
                <a:gd name="T30" fmla="*/ 2095 w 2780"/>
                <a:gd name="T31" fmla="*/ 276 h 953"/>
                <a:gd name="T32" fmla="*/ 2072 w 2780"/>
                <a:gd name="T33" fmla="*/ 300 h 953"/>
                <a:gd name="T34" fmla="*/ 2054 w 2780"/>
                <a:gd name="T35" fmla="*/ 312 h 953"/>
                <a:gd name="T36" fmla="*/ 2042 w 2780"/>
                <a:gd name="T37" fmla="*/ 324 h 953"/>
                <a:gd name="T38" fmla="*/ 2030 w 2780"/>
                <a:gd name="T39" fmla="*/ 336 h 953"/>
                <a:gd name="T40" fmla="*/ 1997 w 2780"/>
                <a:gd name="T41" fmla="*/ 342 h 953"/>
                <a:gd name="T42" fmla="*/ 1931 w 2780"/>
                <a:gd name="T43" fmla="*/ 336 h 953"/>
                <a:gd name="T44" fmla="*/ 1895 w 2780"/>
                <a:gd name="T45" fmla="*/ 330 h 953"/>
                <a:gd name="T46" fmla="*/ 1883 w 2780"/>
                <a:gd name="T47" fmla="*/ 342 h 953"/>
                <a:gd name="T48" fmla="*/ 1871 w 2780"/>
                <a:gd name="T49" fmla="*/ 354 h 953"/>
                <a:gd name="T50" fmla="*/ 1841 w 2780"/>
                <a:gd name="T51" fmla="*/ 360 h 953"/>
                <a:gd name="T52" fmla="*/ 1782 w 2780"/>
                <a:gd name="T53" fmla="*/ 342 h 953"/>
                <a:gd name="T54" fmla="*/ 1758 w 2780"/>
                <a:gd name="T55" fmla="*/ 342 h 953"/>
                <a:gd name="T56" fmla="*/ 1734 w 2780"/>
                <a:gd name="T57" fmla="*/ 354 h 953"/>
                <a:gd name="T58" fmla="*/ 1671 w 2780"/>
                <a:gd name="T59" fmla="*/ 425 h 953"/>
                <a:gd name="T60" fmla="*/ 1629 w 2780"/>
                <a:gd name="T61" fmla="*/ 569 h 953"/>
                <a:gd name="T62" fmla="*/ 1629 w 2780"/>
                <a:gd name="T63" fmla="*/ 593 h 953"/>
                <a:gd name="T64" fmla="*/ 1635 w 2780"/>
                <a:gd name="T65" fmla="*/ 641 h 953"/>
                <a:gd name="T66" fmla="*/ 1653 w 2780"/>
                <a:gd name="T67" fmla="*/ 659 h 953"/>
                <a:gd name="T68" fmla="*/ 1647 w 2780"/>
                <a:gd name="T69" fmla="*/ 671 h 953"/>
                <a:gd name="T70" fmla="*/ 1635 w 2780"/>
                <a:gd name="T71" fmla="*/ 683 h 953"/>
                <a:gd name="T72" fmla="*/ 1557 w 2780"/>
                <a:gd name="T73" fmla="*/ 689 h 953"/>
                <a:gd name="T74" fmla="*/ 1480 w 2780"/>
                <a:gd name="T75" fmla="*/ 629 h 953"/>
                <a:gd name="T76" fmla="*/ 1345 w 2780"/>
                <a:gd name="T77" fmla="*/ 587 h 953"/>
                <a:gd name="T78" fmla="*/ 1196 w 2780"/>
                <a:gd name="T79" fmla="*/ 671 h 953"/>
                <a:gd name="T80" fmla="*/ 1025 w 2780"/>
                <a:gd name="T81" fmla="*/ 731 h 953"/>
                <a:gd name="T82" fmla="*/ 822 w 2780"/>
                <a:gd name="T83" fmla="*/ 743 h 953"/>
                <a:gd name="T84" fmla="*/ 634 w 2780"/>
                <a:gd name="T85" fmla="*/ 701 h 953"/>
                <a:gd name="T86" fmla="*/ 574 w 2780"/>
                <a:gd name="T87" fmla="*/ 695 h 953"/>
                <a:gd name="T88" fmla="*/ 562 w 2780"/>
                <a:gd name="T89" fmla="*/ 701 h 953"/>
                <a:gd name="T90" fmla="*/ 526 w 2780"/>
                <a:gd name="T91" fmla="*/ 731 h 953"/>
                <a:gd name="T92" fmla="*/ 439 w 2780"/>
                <a:gd name="T93" fmla="*/ 809 h 953"/>
                <a:gd name="T94" fmla="*/ 409 w 2780"/>
                <a:gd name="T95" fmla="*/ 821 h 953"/>
                <a:gd name="T96" fmla="*/ 385 w 2780"/>
                <a:gd name="T97" fmla="*/ 821 h 953"/>
                <a:gd name="T98" fmla="*/ 338 w 2780"/>
                <a:gd name="T99" fmla="*/ 827 h 953"/>
                <a:gd name="T100" fmla="*/ 212 w 2780"/>
                <a:gd name="T101" fmla="*/ 851 h 953"/>
                <a:gd name="T102" fmla="*/ 176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807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Полилиния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Полилиния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Полилиния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Полилиния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Полилиния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Полилиния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Полилиния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Полилиния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Полилиния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7058" name="Прямоуг.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7059" name="Прямоуг.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" name="Прямоуг.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Прямоуг.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Прямоуг.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72B0-7E67-4C58-9D26-C0B6AC80F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97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Автофигура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Прямоуг.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Автофигура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33189 w 4917"/>
                <a:gd name="T3" fmla="*/ 0 h 1000"/>
                <a:gd name="T4" fmla="*/ 36955 w 4917"/>
                <a:gd name="T5" fmla="*/ 765 h 1000"/>
                <a:gd name="T6" fmla="*/ 33197 w 4917"/>
                <a:gd name="T7" fmla="*/ 1529 h 1000"/>
                <a:gd name="T8" fmla="*/ 0 w 4917"/>
                <a:gd name="T9" fmla="*/ 1529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Линия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695" name="Прямоуг.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4696" name="Прямоуг.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Прямоуг.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Прямоуг.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9F3A-94AD-4CC8-85BF-23CFEE784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38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иния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Овал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Овал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Овал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Овал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Овал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Овал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Овал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Овал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Овал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Овал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Овал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Овал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Овал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Овал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Овал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Овал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Овал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Овал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Овал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Овал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Овал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Овал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Овал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Овал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Овал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Овал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Овал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Овал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Овал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Овал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Овал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Линия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1" name="Прямоуг.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124932" name="Прямоуг.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38" name="Прямоуг.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Прямоуг.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Прямоуг.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C216A-7230-454E-B55A-156CF9400C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981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269" name="Прямоуг.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9273" name="Прямоуг.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698F-5AB2-44D6-8EE3-61C67D4C6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260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Прямоуг.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Прямоуг.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Прямоуг.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6434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6435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8" name="Прямоуг.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CB2D-2658-4B1E-B978-3B13FDDA0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26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9747B-E684-40EE-A447-79D7E5F4BC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D478F-F82D-4578-978E-8D4BFC233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BE6E0-6BD5-48B5-993C-341759447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41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6F381D-3085-4CB4-81CE-FC06020B8F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E6B33-0122-46E0-AD97-807F4F2D10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0FD65F-00CA-46F0-B50B-A08CFFCCF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14C7EA-1098-4DC0-B467-328E12E877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88651-9FA0-43C2-B133-3B1CEA7A2F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92317-0002-4EF6-A41C-F62544022E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526E9-AEFF-4ABA-93F4-9BAFA677A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7C985-8E46-496C-B211-E843C6A131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43EBA-7BE7-41B6-AD54-2D81C9556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05E0-F7E6-4A78-82F3-E77AF95F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722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F2310-4C2B-43B6-84DD-BE7AE2D9C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37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0F719-6781-4068-B945-5D4536F1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4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DF950-E05A-43C9-BAC1-D8322C611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4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C3CC4-D3FE-4355-9877-89662B348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4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9736-D87C-4573-8D8F-976B4E749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13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A0C89-11CB-45F8-BEA1-889EE2581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69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F076C-0164-44DA-8341-182D39151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96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5EB061-6F4A-4A4D-99F7-7E7939419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  <p:sldLayoutId id="214748421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4" name="Прямоуг.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38" name="Прямоуг.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" name="Прямоуг. 2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Прямоуг.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Прямоуг.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920EDA9-4AFF-4147-97D8-7AF2A1E91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Прямоуг.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" name="Прямоуг.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Прямоуг.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C496E62-1B2E-46C2-97E6-693294D6E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.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5123" name="Прямоуг.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4" name="Прямоуг.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5" name="Прямоуг.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6" name="Прямоуг.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E3E79BF-2D9E-4029-AF3F-9EB7992C30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8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Arial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Arial" charset="0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Arial" charset="0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Прямоуг.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8246" name="Прямоуг.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" name="Прямоуг. 6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Прямоуг.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Прямоуг.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1803906-BEBD-4417-BC99-74AFDCC90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30BE06B8-66CB-486C-95C3-49D017B2A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F5EB061-6F4A-4A4D-99F7-7E7939419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68" r:id="rId7"/>
    <p:sldLayoutId id="2147484369" r:id="rId8"/>
    <p:sldLayoutId id="2147484370" r:id="rId9"/>
    <p:sldLayoutId id="2147484371" r:id="rId10"/>
    <p:sldLayoutId id="2147484372" r:id="rId11"/>
    <p:sldLayoutId id="2147484373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vv_melnik\Documents\Фото района\IMG_7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39" y="0"/>
            <a:ext cx="91683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16632"/>
            <a:ext cx="86409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Итоги                                                                 социально – экономического развития Еткульского муниципального района                                </a:t>
            </a:r>
          </a:p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2017 год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299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8720" y="620688"/>
            <a:ext cx="7864475" cy="57606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Введено в действие жилых домов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 rot="-5400000">
            <a:off x="113728" y="3391418"/>
            <a:ext cx="1302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кв</a:t>
            </a:r>
            <a:r>
              <a:rPr lang="ru-RU" dirty="0" smtClean="0"/>
              <a:t>. метров</a:t>
            </a:r>
            <a:endParaRPr lang="ru-RU" dirty="0"/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4697816"/>
              </p:ext>
            </p:extLst>
          </p:nvPr>
        </p:nvGraphicFramePr>
        <p:xfrm>
          <a:off x="467544" y="1104202"/>
          <a:ext cx="8347874" cy="51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76672"/>
            <a:ext cx="7864475" cy="86382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Фонд начисленной заработной платы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 крупным и средним организациям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 rot="-5400000">
            <a:off x="-136944" y="3850273"/>
            <a:ext cx="1294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480614"/>
              </p:ext>
            </p:extLst>
          </p:nvPr>
        </p:nvGraphicFramePr>
        <p:xfrm>
          <a:off x="755576" y="1268760"/>
          <a:ext cx="756084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62099" y="548680"/>
            <a:ext cx="7864475" cy="936625"/>
          </a:xfrm>
        </p:spPr>
        <p:txBody>
          <a:bodyPr>
            <a:no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начисленная заработная плата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по крупным и средним организациям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 rot="16200000">
            <a:off x="83543" y="3662353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930543"/>
              </p:ext>
            </p:extLst>
          </p:nvPr>
        </p:nvGraphicFramePr>
        <p:xfrm>
          <a:off x="662099" y="1268760"/>
          <a:ext cx="7726325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325287" y="620688"/>
            <a:ext cx="8320087" cy="936625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заработная плата по отраслям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 rot="-5400000">
            <a:off x="53270" y="3543444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539750" y="6276975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600" b="1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000857"/>
              </p:ext>
            </p:extLst>
          </p:nvPr>
        </p:nvGraphicFramePr>
        <p:xfrm>
          <a:off x="631826" y="1483091"/>
          <a:ext cx="7568610" cy="479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87578" y="620688"/>
            <a:ext cx="7864475" cy="57546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Оборот розничной торговли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 rot="16200000">
            <a:off x="86801" y="3259559"/>
            <a:ext cx="12938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72222567"/>
              </p:ext>
            </p:extLst>
          </p:nvPr>
        </p:nvGraphicFramePr>
        <p:xfrm>
          <a:off x="733705" y="1052736"/>
          <a:ext cx="7729089" cy="5194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63011" y="6093296"/>
            <a:ext cx="4919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- в сопоставимых ценах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5526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87578" y="620688"/>
            <a:ext cx="7864475" cy="57546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Уровень зарегистрированной безработицы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 rot="16200000">
            <a:off x="460155" y="3196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latin typeface="Times New Roman" pitchFamily="18" charset="0"/>
              </a:rPr>
              <a:t>%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05900906"/>
              </p:ext>
            </p:extLst>
          </p:nvPr>
        </p:nvGraphicFramePr>
        <p:xfrm>
          <a:off x="827584" y="1268760"/>
          <a:ext cx="7599783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830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8100" y="476672"/>
            <a:ext cx="7937500" cy="79193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Количество объектов,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учтенных в статрегистре Росстата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192086" y="3449430"/>
            <a:ext cx="8520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smtClean="0">
                <a:latin typeface="Times New Roman" pitchFamily="18" charset="0"/>
              </a:rPr>
              <a:t>единиц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07368296"/>
              </p:ext>
            </p:extLst>
          </p:nvPr>
        </p:nvGraphicFramePr>
        <p:xfrm>
          <a:off x="683568" y="1268760"/>
          <a:ext cx="777686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72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63375" y="620688"/>
            <a:ext cx="7937500" cy="50378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Собственные доходы бюджетов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 rot="-5400000">
            <a:off x="-142081" y="3413919"/>
            <a:ext cx="1458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</a:t>
            </a:r>
            <a:r>
              <a:rPr lang="ru-RU" sz="1600" b="1" dirty="0" smtClean="0">
                <a:latin typeface="Times New Roman" pitchFamily="18" charset="0"/>
              </a:rPr>
              <a:t>лн. рублей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9514963"/>
              </p:ext>
            </p:extLst>
          </p:nvPr>
        </p:nvGraphicFramePr>
        <p:xfrm>
          <a:off x="467544" y="1196752"/>
          <a:ext cx="820960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827584" y="476672"/>
            <a:ext cx="7793037" cy="62239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Структура и выполнение плана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доходов 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/>
            </a:r>
            <a:b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бюджетов поселений       </a:t>
            </a:r>
          </a:p>
        </p:txBody>
      </p:sp>
      <p:sp>
        <p:nvSpPr>
          <p:cNvPr id="30723" name="Поле 6"/>
          <p:cNvSpPr txBox="1">
            <a:spLocks noChangeArrowheads="1"/>
          </p:cNvSpPr>
          <p:nvPr/>
        </p:nvSpPr>
        <p:spPr bwMode="auto">
          <a:xfrm>
            <a:off x="3111500" y="5032375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b="1"/>
          </a:p>
          <a:p>
            <a:pPr eaLnBrk="1" hangingPunct="1"/>
            <a:endParaRPr lang="ru-RU" sz="2400" b="1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061537"/>
              </p:ext>
            </p:extLst>
          </p:nvPr>
        </p:nvGraphicFramePr>
        <p:xfrm>
          <a:off x="467544" y="1268760"/>
          <a:ext cx="8331895" cy="498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2420888"/>
            <a:ext cx="7937500" cy="11525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/>
              </a:rPr>
              <a:t>СПАСИБО ЗА ВНИМАНИЕ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923707" y="404664"/>
            <a:ext cx="8188325" cy="14874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Отгружено продукции собственного производства, выполнено работ,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услуг собственными силами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крупными и средними организациями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 rot="16200000">
            <a:off x="39690" y="3618806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3245151"/>
              </p:ext>
            </p:extLst>
          </p:nvPr>
        </p:nvGraphicFramePr>
        <p:xfrm>
          <a:off x="679382" y="1628800"/>
          <a:ext cx="82809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9638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мяса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graphicFrame>
        <p:nvGraphicFramePr>
          <p:cNvPr id="2" name="Объект 5"/>
          <p:cNvGraphicFramePr>
            <a:graphicFrameLocks noGrp="1" noChangeAspect="1"/>
          </p:cNvGraphicFramePr>
          <p:nvPr>
            <p:ph type="chart" sz="half" idx="4294967295"/>
            <p:extLst>
              <p:ext uri="{D42A27DB-BD31-4B8C-83A1-F6EECF244321}">
                <p14:modId xmlns:p14="http://schemas.microsoft.com/office/powerpoint/2010/main" val="3812931159"/>
              </p:ext>
            </p:extLst>
          </p:nvPr>
        </p:nvGraphicFramePr>
        <p:xfrm>
          <a:off x="1187624" y="1541178"/>
          <a:ext cx="7128792" cy="4480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2" name="Text Box 4"/>
          <p:cNvSpPr txBox="1">
            <a:spLocks noChangeArrowheads="1"/>
          </p:cNvSpPr>
          <p:nvPr/>
        </p:nvSpPr>
        <p:spPr bwMode="auto">
          <a:xfrm rot="-5400000">
            <a:off x="528564" y="3193288"/>
            <a:ext cx="790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31825" y="548680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молока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 rot="-5400000">
            <a:off x="517228" y="3283049"/>
            <a:ext cx="6207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21089"/>
              </p:ext>
            </p:extLst>
          </p:nvPr>
        </p:nvGraphicFramePr>
        <p:xfrm>
          <a:off x="1259632" y="1412776"/>
          <a:ext cx="6912769" cy="4763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Поголовье скота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 rot="16200000">
            <a:off x="334417" y="3876451"/>
            <a:ext cx="7032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голов</a:t>
            </a:r>
          </a:p>
          <a:p>
            <a:pPr eaLnBrk="1" hangingPunct="1"/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53543"/>
              </p:ext>
            </p:extLst>
          </p:nvPr>
        </p:nvGraphicFramePr>
        <p:xfrm>
          <a:off x="179512" y="1412875"/>
          <a:ext cx="8640960" cy="5112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354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Надой молока на 1 корову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 rot="-5400000">
            <a:off x="133256" y="3296766"/>
            <a:ext cx="792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кг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251611"/>
              </p:ext>
            </p:extLst>
          </p:nvPr>
        </p:nvGraphicFramePr>
        <p:xfrm>
          <a:off x="529337" y="1412777"/>
          <a:ext cx="8291135" cy="4688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2350" y="404664"/>
            <a:ext cx="7715250" cy="107156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/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Валовый сбор и урожайность зерна и зернобобовых культур</a:t>
            </a:r>
            <a:endParaRPr lang="ru-RU" sz="2000" dirty="0" smtClean="0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 rot="16200000">
            <a:off x="-134572" y="3844244"/>
            <a:ext cx="1282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 smtClean="0"/>
              <a:t>тыс. тонн</a:t>
            </a:r>
            <a:endParaRPr lang="ru-RU" b="1" dirty="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 rot="16200000">
            <a:off x="4319719" y="3546970"/>
            <a:ext cx="6111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ц/га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47660146"/>
              </p:ext>
            </p:extLst>
          </p:nvPr>
        </p:nvGraphicFramePr>
        <p:xfrm>
          <a:off x="570940" y="1268760"/>
          <a:ext cx="391437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353770"/>
              </p:ext>
            </p:extLst>
          </p:nvPr>
        </p:nvGraphicFramePr>
        <p:xfrm>
          <a:off x="4676618" y="1268760"/>
          <a:ext cx="407184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1640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52542" y="908720"/>
            <a:ext cx="7564437" cy="928687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Валовый сбор и урожайность 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картофеля (без населения)</a:t>
            </a:r>
            <a:endParaRPr lang="ru-RU" sz="2000" dirty="0" smtClean="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 rot="16200000">
            <a:off x="-103214" y="3849964"/>
            <a:ext cx="1282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тыс</a:t>
            </a:r>
            <a:r>
              <a:rPr lang="ru-RU" b="1" dirty="0" smtClean="0"/>
              <a:t>. тонн</a:t>
            </a:r>
            <a:endParaRPr lang="ru-RU" b="1" dirty="0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 rot="16200000">
            <a:off x="4345811" y="3545679"/>
            <a:ext cx="6111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ц/га</a:t>
            </a: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539220290"/>
              </p:ext>
            </p:extLst>
          </p:nvPr>
        </p:nvGraphicFramePr>
        <p:xfrm>
          <a:off x="579616" y="1340768"/>
          <a:ext cx="3888432" cy="4543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02794341"/>
              </p:ext>
            </p:extLst>
          </p:nvPr>
        </p:nvGraphicFramePr>
        <p:xfrm>
          <a:off x="4834761" y="1340768"/>
          <a:ext cx="4083437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1795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1259632" y="764705"/>
            <a:ext cx="7493000" cy="5760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Валовый сбор и урожайность 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овощных культур </a:t>
            </a:r>
            <a:r>
              <a:rPr lang="ru-RU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(без населения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)</a:t>
            </a:r>
            <a:endParaRPr lang="ru-RU" sz="2000" dirty="0" smtClean="0"/>
          </a:p>
        </p:txBody>
      </p:sp>
      <p:graphicFrame>
        <p:nvGraphicFramePr>
          <p:cNvPr id="11" name="Объект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62599342"/>
              </p:ext>
            </p:extLst>
          </p:nvPr>
        </p:nvGraphicFramePr>
        <p:xfrm>
          <a:off x="493832" y="1340768"/>
          <a:ext cx="4065884" cy="4543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86645829"/>
              </p:ext>
            </p:extLst>
          </p:nvPr>
        </p:nvGraphicFramePr>
        <p:xfrm>
          <a:off x="4572000" y="1520786"/>
          <a:ext cx="414563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9371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0"/>
            <a:ext cx="4937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94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2_Склон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2_Скругленный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2_Сет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2_Разрез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2_Уровен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11651</TotalTime>
  <Words>227</Words>
  <Application>Microsoft Office PowerPoint</Application>
  <PresentationFormat>Экран (4:3)</PresentationFormat>
  <Paragraphs>94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Оформление по умолчанию</vt:lpstr>
      <vt:lpstr>2_Склон</vt:lpstr>
      <vt:lpstr>2_Скругленный</vt:lpstr>
      <vt:lpstr>2_Сеть</vt:lpstr>
      <vt:lpstr>2_Разрез</vt:lpstr>
      <vt:lpstr>2_Уровень</vt:lpstr>
      <vt:lpstr>Воздушный поток</vt:lpstr>
      <vt:lpstr>Презентация PowerPoint</vt:lpstr>
      <vt:lpstr>Отгружено продукции собственного производства, выполнено работ,   услуг собственными силами  крупными и средними организациями</vt:lpstr>
      <vt:lpstr>Производство мяса  в сельскохозяйственных организациях</vt:lpstr>
      <vt:lpstr>Производство молока  в сельскохозяйственных организациях</vt:lpstr>
      <vt:lpstr>Поголовье скота  в сельскохозяйственных организациях</vt:lpstr>
      <vt:lpstr>Надой молока на 1 корову  в сельскохозяйственных организациях</vt:lpstr>
      <vt:lpstr> Валовый сбор и урожайность зерна и зернобобовых культур</vt:lpstr>
      <vt:lpstr>Валовый сбор и урожайность картофеля (без населения)</vt:lpstr>
      <vt:lpstr>Валовый сбор и урожайность овощных культур (без населения)</vt:lpstr>
      <vt:lpstr>Введено в действие жилых домов</vt:lpstr>
      <vt:lpstr>Фонд начисленной заработной платы по крупным и средним организациям</vt:lpstr>
      <vt:lpstr>Среднемесячная начисленная заработная плата   по крупным и средним организациям</vt:lpstr>
      <vt:lpstr>Среднемесячная заработная плата по отраслям</vt:lpstr>
      <vt:lpstr>Оборот розничной торговли</vt:lpstr>
      <vt:lpstr>Уровень зарегистрированной безработицы</vt:lpstr>
      <vt:lpstr>Количество объектов,  учтенных в статрегистре Росстата </vt:lpstr>
      <vt:lpstr>Собственные доходы бюджетов</vt:lpstr>
      <vt:lpstr>Структура и выполнение плана доходов  бюджетов поселений       </vt:lpstr>
      <vt:lpstr>СПАСИБО ЗА ВНИМАНИЕ</vt:lpstr>
    </vt:vector>
  </TitlesOfParts>
  <Company>Etkul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Виктория Валерьевна Мельник</cp:lastModifiedBy>
  <cp:revision>324</cp:revision>
  <cp:lastPrinted>2017-08-21T05:18:43Z</cp:lastPrinted>
  <dcterms:created xsi:type="dcterms:W3CDTF">2008-01-23T02:58:16Z</dcterms:created>
  <dcterms:modified xsi:type="dcterms:W3CDTF">2018-02-21T04:00:28Z</dcterms:modified>
</cp:coreProperties>
</file>